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6B2C-E20E-4A51-8C25-DDE920805E84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28A2-6E29-4970-A3B9-9A44DEB98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53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6B2C-E20E-4A51-8C25-DDE920805E84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28A2-6E29-4970-A3B9-9A44DEB98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12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6B2C-E20E-4A51-8C25-DDE920805E84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28A2-6E29-4970-A3B9-9A44DEB98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08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6B2C-E20E-4A51-8C25-DDE920805E84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28A2-6E29-4970-A3B9-9A44DEB98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15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6B2C-E20E-4A51-8C25-DDE920805E84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28A2-6E29-4970-A3B9-9A44DEB98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71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6B2C-E20E-4A51-8C25-DDE920805E84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28A2-6E29-4970-A3B9-9A44DEB98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61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6B2C-E20E-4A51-8C25-DDE920805E84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28A2-6E29-4970-A3B9-9A44DEB98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4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6B2C-E20E-4A51-8C25-DDE920805E84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28A2-6E29-4970-A3B9-9A44DEB98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10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6B2C-E20E-4A51-8C25-DDE920805E84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28A2-6E29-4970-A3B9-9A44DEB98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83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6B2C-E20E-4A51-8C25-DDE920805E84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28A2-6E29-4970-A3B9-9A44DEB98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59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6B2C-E20E-4A51-8C25-DDE920805E84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828A2-6E29-4970-A3B9-9A44DEB98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50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96B2C-E20E-4A51-8C25-DDE920805E84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828A2-6E29-4970-A3B9-9A44DEB980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25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ボックス 12"/>
          <p:cNvSpPr txBox="1">
            <a:spLocks noChangeArrowheads="1"/>
          </p:cNvSpPr>
          <p:nvPr/>
        </p:nvSpPr>
        <p:spPr bwMode="auto">
          <a:xfrm>
            <a:off x="-1492" y="1416673"/>
            <a:ext cx="9136348" cy="5478423"/>
          </a:xfrm>
          <a:prstGeom prst="rect">
            <a:avLst/>
          </a:prstGeom>
          <a:pattFill prst="pct40">
            <a:fgClr>
              <a:schemeClr val="bg1"/>
            </a:fgClr>
            <a:bgClr>
              <a:srgbClr val="FF99CC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</p:txBody>
      </p:sp>
      <p:grpSp>
        <p:nvGrpSpPr>
          <p:cNvPr id="5" name="グループ化 4"/>
          <p:cNvGrpSpPr>
            <a:grpSpLocks/>
          </p:cNvGrpSpPr>
          <p:nvPr/>
        </p:nvGrpSpPr>
        <p:grpSpPr bwMode="auto">
          <a:xfrm>
            <a:off x="4871338" y="3688628"/>
            <a:ext cx="3085038" cy="2836717"/>
            <a:chOff x="2420938" y="2090738"/>
            <a:chExt cx="2109787" cy="1904999"/>
          </a:xfrm>
        </p:grpSpPr>
        <p:sp>
          <p:nvSpPr>
            <p:cNvPr id="13" name="正方形/長方形 12"/>
            <p:cNvSpPr/>
            <p:nvPr/>
          </p:nvSpPr>
          <p:spPr>
            <a:xfrm>
              <a:off x="2446338" y="2090738"/>
              <a:ext cx="2084387" cy="1904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66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" name="テキスト ボックス 2"/>
            <p:cNvSpPr txBox="1"/>
            <p:nvPr/>
          </p:nvSpPr>
          <p:spPr>
            <a:xfrm>
              <a:off x="2420938" y="2108323"/>
              <a:ext cx="2109787" cy="175684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kern="100" dirty="0">
                  <a:solidFill>
                    <a:prstClr val="black"/>
                  </a:solidFill>
                  <a:latin typeface="HG正楷書体-PRO" pitchFamily="66" charset="-128"/>
                  <a:ea typeface="HG正楷書体-PRO" pitchFamily="66" charset="-128"/>
                  <a:cs typeface="Times New Roman"/>
                </a:rPr>
                <a:t>　</a:t>
              </a:r>
              <a:r>
                <a:rPr lang="ja-JP" altLang="ja-JP" kern="100" dirty="0">
                  <a:solidFill>
                    <a:prstClr val="black"/>
                  </a:solidFill>
                  <a:latin typeface="HG正楷書体-PRO" pitchFamily="66" charset="-128"/>
                  <a:ea typeface="HG正楷書体-PRO" pitchFamily="66" charset="-128"/>
                  <a:cs typeface="Times New Roman"/>
                </a:rPr>
                <a:t>講座②</a:t>
              </a:r>
              <a:endParaRPr lang="en-US" altLang="ja-JP" kern="100" dirty="0">
                <a:solidFill>
                  <a:prstClr val="black"/>
                </a:solidFill>
                <a:latin typeface="HG正楷書体-PRO" pitchFamily="66" charset="-128"/>
                <a:ea typeface="HG正楷書体-PRO" pitchFamily="66" charset="-128"/>
                <a:cs typeface="Times New Roman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kern="100" dirty="0">
                  <a:solidFill>
                    <a:prstClr val="black"/>
                  </a:solidFill>
                  <a:latin typeface="HG正楷書体-PRO" pitchFamily="66" charset="-128"/>
                  <a:ea typeface="HG正楷書体-PRO" pitchFamily="66" charset="-128"/>
                  <a:cs typeface="Times New Roman"/>
                </a:rPr>
                <a:t>　　「</a:t>
              </a:r>
              <a:r>
                <a:rPr lang="ja-JP" altLang="ja-JP" kern="100" dirty="0">
                  <a:solidFill>
                    <a:prstClr val="black"/>
                  </a:solidFill>
                  <a:latin typeface="HG正楷書体-PRO" pitchFamily="66" charset="-128"/>
                  <a:ea typeface="HG正楷書体-PRO" pitchFamily="66" charset="-128"/>
                  <a:cs typeface="Times New Roman"/>
                </a:rPr>
                <a:t>水墨画入門</a:t>
              </a:r>
              <a:r>
                <a:rPr lang="ja-JP" altLang="en-US" kern="100" dirty="0">
                  <a:solidFill>
                    <a:prstClr val="black"/>
                  </a:solidFill>
                  <a:latin typeface="HG正楷書体-PRO" pitchFamily="66" charset="-128"/>
                  <a:ea typeface="HG正楷書体-PRO" pitchFamily="66" charset="-128"/>
                  <a:cs typeface="Times New Roman"/>
                </a:rPr>
                <a:t>」</a:t>
              </a:r>
              <a:endParaRPr lang="en-US" altLang="ja-JP" kern="100" dirty="0">
                <a:solidFill>
                  <a:prstClr val="black"/>
                </a:solidFill>
                <a:latin typeface="HG正楷書体-PRO" pitchFamily="66" charset="-128"/>
                <a:ea typeface="HG正楷書体-PRO" pitchFamily="66" charset="-128"/>
                <a:cs typeface="Times New Roman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kern="100" dirty="0">
                  <a:solidFill>
                    <a:prstClr val="black"/>
                  </a:solidFill>
                  <a:latin typeface="HG正楷書体-PRO" pitchFamily="66" charset="-128"/>
                  <a:ea typeface="HG正楷書体-PRO" pitchFamily="66" charset="-128"/>
                  <a:cs typeface="Times New Roman"/>
                </a:rPr>
                <a:t>　　　　祝　遂之</a:t>
              </a:r>
              <a:r>
                <a:rPr lang="ja-JP" altLang="ja-JP" kern="100" dirty="0">
                  <a:solidFill>
                    <a:prstClr val="black"/>
                  </a:solidFill>
                  <a:latin typeface="HG正楷書体-PRO" pitchFamily="66" charset="-128"/>
                  <a:ea typeface="HG正楷書体-PRO" pitchFamily="66" charset="-128"/>
                  <a:cs typeface="Times New Roman"/>
                </a:rPr>
                <a:t> 先生</a:t>
              </a:r>
              <a:endParaRPr lang="en-US" altLang="ja-JP" kern="100" dirty="0">
                <a:solidFill>
                  <a:prstClr val="black"/>
                </a:solidFill>
                <a:latin typeface="HG正楷書体-PRO" pitchFamily="66" charset="-128"/>
                <a:ea typeface="HG正楷書体-PRO" pitchFamily="66" charset="-128"/>
                <a:cs typeface="Times New Roman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1100" kern="100" dirty="0">
                  <a:solidFill>
                    <a:prstClr val="black"/>
                  </a:solidFill>
                  <a:latin typeface="HG正楷書体-PRO" pitchFamily="66" charset="-128"/>
                  <a:ea typeface="HG正楷書体-PRO" pitchFamily="66" charset="-128"/>
                  <a:cs typeface="Times New Roman"/>
                </a:rPr>
                <a:t>　　　　　　</a:t>
              </a:r>
              <a:r>
                <a:rPr lang="en-US" altLang="ja-JP" sz="1100" kern="100" dirty="0">
                  <a:solidFill>
                    <a:prstClr val="black"/>
                  </a:solidFill>
                  <a:latin typeface="HG正楷書体-PRO" pitchFamily="66" charset="-128"/>
                  <a:ea typeface="HG正楷書体-PRO" pitchFamily="66" charset="-128"/>
                  <a:cs typeface="Times New Roman"/>
                </a:rPr>
                <a:t>(</a:t>
              </a:r>
              <a:r>
                <a:rPr lang="ja-JP" altLang="ja-JP" sz="1100" kern="0" dirty="0">
                  <a:solidFill>
                    <a:prstClr val="black"/>
                  </a:solidFill>
                  <a:latin typeface="HG正楷書体-PRO" pitchFamily="66" charset="-128"/>
                  <a:ea typeface="HG正楷書体-PRO" pitchFamily="66" charset="-128"/>
                  <a:cs typeface="Times New Roman"/>
                </a:rPr>
                <a:t>中国美術学院教授</a:t>
              </a:r>
              <a:r>
                <a:rPr lang="en-US" altLang="ja-JP" sz="1100" kern="0" dirty="0">
                  <a:solidFill>
                    <a:prstClr val="black"/>
                  </a:solidFill>
                  <a:latin typeface="HG正楷書体-PRO" pitchFamily="66" charset="-128"/>
                  <a:ea typeface="HG正楷書体-PRO" pitchFamily="66" charset="-128"/>
                  <a:cs typeface="Times New Roman"/>
                </a:rPr>
                <a:t>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100" kern="0" dirty="0">
                <a:solidFill>
                  <a:prstClr val="black"/>
                </a:solidFill>
                <a:latin typeface="HG正楷書体-PRO" pitchFamily="66" charset="-128"/>
                <a:ea typeface="HG正楷書体-PRO" pitchFamily="66" charset="-128"/>
                <a:cs typeface="Times New Roman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100" kern="0" dirty="0">
                <a:solidFill>
                  <a:prstClr val="black"/>
                </a:solidFill>
                <a:latin typeface="HG正楷書体-PRO" pitchFamily="66" charset="-128"/>
                <a:ea typeface="HG正楷書体-PRO" pitchFamily="66" charset="-128"/>
                <a:cs typeface="Times New Roman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100" kern="0" dirty="0">
                <a:solidFill>
                  <a:prstClr val="black"/>
                </a:solidFill>
                <a:latin typeface="HG正楷書体-PRO" pitchFamily="66" charset="-128"/>
                <a:ea typeface="HG正楷書体-PRO" pitchFamily="66" charset="-128"/>
                <a:cs typeface="Times New Roman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100" kern="0" dirty="0">
                <a:solidFill>
                  <a:prstClr val="black"/>
                </a:solidFill>
                <a:latin typeface="HG正楷書体-PRO" pitchFamily="66" charset="-128"/>
                <a:ea typeface="HG正楷書体-PRO" pitchFamily="66" charset="-128"/>
                <a:cs typeface="Times New Roman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100" kern="0" dirty="0">
                <a:solidFill>
                  <a:prstClr val="black"/>
                </a:solidFill>
                <a:latin typeface="HG正楷書体-PRO" pitchFamily="66" charset="-128"/>
                <a:ea typeface="HG正楷書体-PRO" pitchFamily="66" charset="-128"/>
                <a:cs typeface="Times New Roman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100" kern="100" dirty="0">
                <a:solidFill>
                  <a:prstClr val="black"/>
                </a:solidFill>
                <a:latin typeface="HG正楷書体-PRO" pitchFamily="66" charset="-128"/>
                <a:ea typeface="HG正楷書体-PRO" pitchFamily="66" charset="-128"/>
                <a:cs typeface="Times New Roman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sz="1100" kern="100" dirty="0">
                <a:solidFill>
                  <a:prstClr val="black"/>
                </a:solidFill>
                <a:latin typeface="HG正楷書体-PRO" pitchFamily="66" charset="-128"/>
                <a:ea typeface="HG正楷書体-PRO" pitchFamily="66" charset="-128"/>
                <a:cs typeface="Times New Roman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ja-JP" sz="1100" kern="100" dirty="0">
                <a:solidFill>
                  <a:prstClr val="black"/>
                </a:solidFill>
                <a:latin typeface="HG正楷書体-PRO" pitchFamily="66" charset="-128"/>
                <a:ea typeface="HG正楷書体-PRO" pitchFamily="66" charset="-128"/>
                <a:cs typeface="Times New Roman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1100" dirty="0">
                <a:latin typeface="+mn-lt"/>
                <a:ea typeface="+mn-ea"/>
              </a:endParaRPr>
            </a:p>
          </p:txBody>
        </p:sp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5888" y="2892425"/>
              <a:ext cx="1655762" cy="1031875"/>
            </a:xfrm>
            <a:prstGeom prst="rect">
              <a:avLst/>
            </a:prstGeom>
            <a:noFill/>
            <a:ln w="9525">
              <a:solidFill>
                <a:srgbClr val="703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グループ化 5"/>
          <p:cNvGrpSpPr>
            <a:grpSpLocks/>
          </p:cNvGrpSpPr>
          <p:nvPr/>
        </p:nvGrpSpPr>
        <p:grpSpPr bwMode="auto">
          <a:xfrm>
            <a:off x="1043608" y="3688629"/>
            <a:ext cx="3240360" cy="2836717"/>
            <a:chOff x="69850" y="2087563"/>
            <a:chExt cx="2351088" cy="1908175"/>
          </a:xfrm>
        </p:grpSpPr>
        <p:sp>
          <p:nvSpPr>
            <p:cNvPr id="10" name="正方形/長方形 9"/>
            <p:cNvSpPr/>
            <p:nvPr/>
          </p:nvSpPr>
          <p:spPr>
            <a:xfrm>
              <a:off x="69850" y="2087563"/>
              <a:ext cx="2351088" cy="19081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66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2400"/>
            </a:p>
          </p:txBody>
        </p:sp>
        <p:sp>
          <p:nvSpPr>
            <p:cNvPr id="11" name="テキスト ボックス 1"/>
            <p:cNvSpPr txBox="1">
              <a:spLocks noChangeArrowheads="1"/>
            </p:cNvSpPr>
            <p:nvPr/>
          </p:nvSpPr>
          <p:spPr bwMode="auto">
            <a:xfrm>
              <a:off x="69850" y="2300419"/>
              <a:ext cx="2073250" cy="144922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ja-JP" dirty="0">
                  <a:solidFill>
                    <a:srgbClr val="000000"/>
                  </a:solidFill>
                  <a:latin typeface="HG正楷書体-PRO" pitchFamily="66" charset="-128"/>
                  <a:ea typeface="HG正楷書体-PRO" pitchFamily="66" charset="-128"/>
                  <a:cs typeface="Times New Roman" pitchFamily="18" charset="0"/>
                </a:rPr>
                <a:t>講座①</a:t>
              </a:r>
              <a:endParaRPr lang="en-US" altLang="ja-JP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solidFill>
                    <a:srgbClr val="000000"/>
                  </a:solidFill>
                  <a:latin typeface="HG正楷書体-PRO" pitchFamily="66" charset="-128"/>
                  <a:ea typeface="HG正楷書体-PRO" pitchFamily="66" charset="-128"/>
                  <a:cs typeface="Times New Roman" pitchFamily="18" charset="0"/>
                </a:rPr>
                <a:t>「臨書から創作へ</a:t>
              </a:r>
              <a:endParaRPr lang="en-US" altLang="ja-JP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dirty="0">
                  <a:solidFill>
                    <a:srgbClr val="000000"/>
                  </a:solidFill>
                  <a:latin typeface="HG正楷書体-PRO" pitchFamily="66" charset="-128"/>
                  <a:ea typeface="HG正楷書体-PRO" pitchFamily="66" charset="-128"/>
                  <a:cs typeface="Times New Roman" pitchFamily="18" charset="0"/>
                </a:rPr>
                <a:t>       </a:t>
              </a:r>
              <a:r>
                <a:rPr lang="ja-JP" altLang="en-US" dirty="0">
                  <a:solidFill>
                    <a:srgbClr val="000000"/>
                  </a:solidFill>
                  <a:latin typeface="HG正楷書体-PRO" pitchFamily="66" charset="-128"/>
                  <a:ea typeface="HG正楷書体-PRO" pitchFamily="66" charset="-128"/>
                  <a:cs typeface="Times New Roman" pitchFamily="18" charset="0"/>
                </a:rPr>
                <a:t>－その１－」</a:t>
              </a:r>
              <a:endParaRPr lang="en-US" altLang="ja-JP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ja-JP" dirty="0">
                  <a:solidFill>
                    <a:srgbClr val="000000"/>
                  </a:solidFill>
                  <a:latin typeface="HG正楷書体-PRO" pitchFamily="66" charset="-128"/>
                  <a:ea typeface="HG正楷書体-PRO" pitchFamily="66" charset="-128"/>
                  <a:cs typeface="Times New Roman" pitchFamily="18" charset="0"/>
                </a:rPr>
                <a:t>野中吟雪 先生</a:t>
              </a:r>
              <a:r>
                <a:rPr lang="ja-JP" altLang="en-US" dirty="0">
                  <a:solidFill>
                    <a:srgbClr val="000000"/>
                  </a:solidFill>
                  <a:latin typeface="HG正楷書体-PRO" pitchFamily="66" charset="-128"/>
                  <a:ea typeface="HG正楷書体-PRO" pitchFamily="66" charset="-128"/>
                  <a:cs typeface="Times New Roman" pitchFamily="18" charset="0"/>
                </a:rPr>
                <a:t>　</a:t>
              </a:r>
              <a:endParaRPr lang="ja-JP" altLang="ja-JP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100" dirty="0">
                  <a:solidFill>
                    <a:srgbClr val="000000"/>
                  </a:solidFill>
                  <a:latin typeface="HG正楷書体-PRO" pitchFamily="66" charset="-128"/>
                  <a:ea typeface="HG正楷書体-PRO" pitchFamily="66" charset="-128"/>
                  <a:cs typeface="Times New Roman" pitchFamily="18" charset="0"/>
                </a:rPr>
                <a:t>(</a:t>
              </a:r>
              <a:r>
                <a:rPr lang="ja-JP" altLang="en-US" sz="1100" dirty="0">
                  <a:solidFill>
                    <a:srgbClr val="000000"/>
                  </a:solidFill>
                  <a:latin typeface="HG正楷書体-PRO" pitchFamily="66" charset="-128"/>
                  <a:ea typeface="HG正楷書体-PRO" pitchFamily="66" charset="-128"/>
                  <a:cs typeface="Times New Roman" pitchFamily="18" charset="0"/>
                </a:rPr>
                <a:t>本学教授・</a:t>
              </a:r>
              <a:endParaRPr lang="en-US" altLang="ja-JP" sz="11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solidFill>
                    <a:srgbClr val="000000"/>
                  </a:solidFill>
                  <a:latin typeface="HG正楷書体-PRO" pitchFamily="66" charset="-128"/>
                  <a:ea typeface="HG正楷書体-PRO" pitchFamily="66" charset="-128"/>
                  <a:cs typeface="Times New Roman" pitchFamily="18" charset="0"/>
                </a:rPr>
                <a:t>　新潟大学名誉教授</a:t>
              </a:r>
              <a:r>
                <a:rPr lang="en-US" altLang="ja-JP" sz="1100" dirty="0">
                  <a:solidFill>
                    <a:srgbClr val="000000"/>
                  </a:solidFill>
                  <a:latin typeface="HG正楷書体-PRO" pitchFamily="66" charset="-128"/>
                  <a:ea typeface="HG正楷書体-PRO" pitchFamily="66" charset="-128"/>
                  <a:cs typeface="Times New Roman" pitchFamily="18" charset="0"/>
                </a:rPr>
                <a:t>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1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solidFill>
                    <a:srgbClr val="000000"/>
                  </a:solidFill>
                  <a:latin typeface="HG正楷書体-PRO" pitchFamily="66" charset="-128"/>
                  <a:ea typeface="HG正楷書体-PRO" pitchFamily="66" charset="-128"/>
                  <a:cs typeface="Times New Roman" pitchFamily="18" charset="0"/>
                </a:rPr>
                <a:t>　</a:t>
              </a:r>
              <a:endParaRPr lang="ja-JP" altLang="en-US" sz="2800" dirty="0">
                <a:ea typeface="HG正楷書体-PRO" pitchFamily="66" charset="-128"/>
                <a:cs typeface="Times New Roman" pitchFamily="18" charset="0"/>
              </a:endParaRPr>
            </a:p>
          </p:txBody>
        </p:sp>
        <p:pic>
          <p:nvPicPr>
            <p:cNvPr id="12" name="Picture 126" descr="野中・森嶌_00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2725" y="2243138"/>
              <a:ext cx="793750" cy="1608137"/>
            </a:xfrm>
            <a:prstGeom prst="rect">
              <a:avLst/>
            </a:prstGeom>
            <a:noFill/>
            <a:ln w="9525">
              <a:solidFill>
                <a:srgbClr val="66003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正方形/長方形 6"/>
          <p:cNvSpPr/>
          <p:nvPr/>
        </p:nvSpPr>
        <p:spPr>
          <a:xfrm>
            <a:off x="8819769" y="1412776"/>
            <a:ext cx="333375" cy="5491464"/>
          </a:xfrm>
          <a:prstGeom prst="rect">
            <a:avLst/>
          </a:prstGeom>
          <a:solidFill>
            <a:srgbClr val="CC0066">
              <a:alpha val="5058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テキスト ボックス 11"/>
          <p:cNvSpPr txBox="1">
            <a:spLocks noChangeArrowheads="1"/>
          </p:cNvSpPr>
          <p:nvPr/>
        </p:nvSpPr>
        <p:spPr bwMode="auto">
          <a:xfrm>
            <a:off x="87468" y="1621799"/>
            <a:ext cx="8677437" cy="190821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dirty="0">
                <a:solidFill>
                  <a:srgbClr val="0000FF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表彰式当日、午後から特別実技講座を開催いたします！</a:t>
            </a:r>
            <a:r>
              <a:rPr lang="ja-JP" altLang="en-US" dirty="0">
                <a:solidFill>
                  <a:srgbClr val="0000FF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ぜひご参加ください</a:t>
            </a:r>
            <a:r>
              <a:rPr lang="en-US" altLang="ja-JP" dirty="0">
                <a:solidFill>
                  <a:srgbClr val="0000FF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!!</a:t>
            </a:r>
            <a:endParaRPr lang="ja-JP" altLang="ja-JP" dirty="0">
              <a:solidFill>
                <a:srgbClr val="000000"/>
              </a:solidFill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特別実技講座</a:t>
            </a:r>
            <a:r>
              <a:rPr lang="ja-JP" altLang="en-US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の</a:t>
            </a:r>
            <a:r>
              <a:rPr lang="ja-JP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申込み</a:t>
            </a:r>
            <a:r>
              <a:rPr lang="ja-JP" altLang="en-US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は、</a:t>
            </a:r>
            <a:r>
              <a:rPr lang="en-US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FAX</a:t>
            </a:r>
            <a:r>
              <a:rPr lang="ja-JP" altLang="en-US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または</a:t>
            </a:r>
            <a:r>
              <a:rPr lang="en-US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E</a:t>
            </a:r>
            <a:r>
              <a:rPr lang="ja-JP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ﾒｰﾙで</a:t>
            </a:r>
            <a:r>
              <a:rPr lang="ja-JP" altLang="en-US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お願いします</a:t>
            </a:r>
            <a:r>
              <a:rPr lang="ja-JP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。一人一つの講座を希望</a:t>
            </a:r>
            <a:r>
              <a:rPr lang="ja-JP" altLang="en-US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できます</a:t>
            </a:r>
            <a:r>
              <a:rPr lang="ja-JP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。</a:t>
            </a:r>
            <a:endParaRPr lang="en-US" altLang="ja-JP" sz="1200" dirty="0">
              <a:solidFill>
                <a:srgbClr val="000000"/>
              </a:solidFill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1200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定員が決まっております</a:t>
            </a:r>
            <a:r>
              <a:rPr lang="ja-JP" altLang="en-US" sz="1200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。９月１２日</a:t>
            </a:r>
            <a:r>
              <a:rPr lang="en-US" altLang="ja-JP" sz="1200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(</a:t>
            </a:r>
            <a:r>
              <a:rPr lang="ja-JP" altLang="en-US" sz="1200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金</a:t>
            </a:r>
            <a:r>
              <a:rPr lang="en-US" altLang="ja-JP" sz="1200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)</a:t>
            </a:r>
            <a:r>
              <a:rPr lang="ja-JP" altLang="en-US" sz="1200" dirty="0" err="1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までに</a:t>
            </a:r>
            <a:r>
              <a:rPr lang="ja-JP" altLang="ja-JP" sz="1200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ご</a:t>
            </a:r>
            <a:r>
              <a:rPr lang="ja-JP" altLang="en-US" sz="1200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連絡</a:t>
            </a:r>
            <a:r>
              <a:rPr lang="ja-JP" altLang="ja-JP" sz="1200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ください</a:t>
            </a:r>
            <a:r>
              <a:rPr lang="ja-JP" altLang="en-US" sz="1200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。</a:t>
            </a:r>
            <a:r>
              <a:rPr lang="ja-JP" altLang="en-US" sz="1100" b="1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　　　　　　　　　　　　</a:t>
            </a:r>
            <a:endParaRPr lang="ja-JP" altLang="ja-JP" sz="1200" dirty="0">
              <a:solidFill>
                <a:srgbClr val="000000"/>
              </a:solidFill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　日　　時：</a:t>
            </a:r>
            <a:r>
              <a:rPr lang="ja-JP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平成</a:t>
            </a:r>
            <a:r>
              <a:rPr lang="en-US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26</a:t>
            </a:r>
            <a:r>
              <a:rPr lang="ja-JP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年</a:t>
            </a:r>
            <a:r>
              <a:rPr lang="en-US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9</a:t>
            </a:r>
            <a:r>
              <a:rPr lang="ja-JP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月</a:t>
            </a:r>
            <a:r>
              <a:rPr lang="en-US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21</a:t>
            </a:r>
            <a:r>
              <a:rPr lang="ja-JP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日</a:t>
            </a:r>
            <a:r>
              <a:rPr lang="en-US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(</a:t>
            </a:r>
            <a:r>
              <a:rPr lang="ja-JP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日</a:t>
            </a:r>
            <a:r>
              <a:rPr lang="en-US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)</a:t>
            </a:r>
            <a:r>
              <a:rPr lang="ja-JP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　</a:t>
            </a:r>
            <a:r>
              <a:rPr lang="en-US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13</a:t>
            </a:r>
            <a:r>
              <a:rPr lang="ja-JP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：</a:t>
            </a:r>
            <a:r>
              <a:rPr lang="en-US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00</a:t>
            </a:r>
            <a:r>
              <a:rPr lang="ja-JP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～</a:t>
            </a:r>
            <a:r>
              <a:rPr lang="en-US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16</a:t>
            </a:r>
            <a:r>
              <a:rPr lang="ja-JP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：</a:t>
            </a:r>
            <a:r>
              <a:rPr lang="en-US" altLang="ja-JP" sz="1200" b="1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00</a:t>
            </a:r>
            <a:r>
              <a:rPr lang="ja-JP" altLang="ja-JP" sz="1200" dirty="0">
                <a:solidFill>
                  <a:srgbClr val="FF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　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　場　　所：岐阜女子大学文化情報研究センター５</a:t>
            </a:r>
            <a:r>
              <a:rPr lang="en-US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F</a:t>
            </a:r>
            <a:endParaRPr lang="ja-JP" altLang="ja-JP" sz="1200" dirty="0">
              <a:solidFill>
                <a:srgbClr val="000000"/>
              </a:solidFill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　定　　員：各教室</a:t>
            </a:r>
            <a:r>
              <a:rPr lang="en-US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15</a:t>
            </a:r>
            <a:r>
              <a:rPr lang="ja-JP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名</a:t>
            </a:r>
            <a:endParaRPr lang="en-US" altLang="ja-JP" sz="1200" dirty="0">
              <a:solidFill>
                <a:srgbClr val="000000"/>
              </a:solidFill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ja-JP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　受講資格：第１</a:t>
            </a:r>
            <a:r>
              <a:rPr lang="en-US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3</a:t>
            </a:r>
            <a:r>
              <a:rPr lang="ja-JP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回全国書道展出品者</a:t>
            </a:r>
            <a:r>
              <a:rPr lang="en-US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(</a:t>
            </a:r>
            <a:r>
              <a:rPr lang="ja-JP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高校生・関係者のみ</a:t>
            </a:r>
            <a:r>
              <a:rPr lang="en-US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 b="1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９月中旬頃</a:t>
            </a:r>
            <a:r>
              <a:rPr lang="ja-JP" altLang="ja-JP" sz="11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に</a:t>
            </a:r>
            <a:r>
              <a:rPr lang="ja-JP" altLang="en-US" sz="11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受講の可否、また当日の持ち物等</a:t>
            </a:r>
            <a:r>
              <a:rPr lang="ja-JP" altLang="ja-JP" sz="11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をお知らせいたします</a:t>
            </a:r>
            <a:r>
              <a:rPr lang="ja-JP" altLang="en-US" sz="11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。</a:t>
            </a:r>
            <a:r>
              <a:rPr lang="ja-JP" altLang="en-US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　</a:t>
            </a:r>
            <a:endParaRPr lang="en-US" altLang="ja-JP" sz="1200" dirty="0">
              <a:solidFill>
                <a:srgbClr val="000000"/>
              </a:solidFill>
              <a:latin typeface="HG正楷書体-PRO" pitchFamily="66" charset="-128"/>
              <a:ea typeface="HG正楷書体-PRO" pitchFamily="66" charset="-128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FAX</a:t>
            </a:r>
            <a:r>
              <a:rPr lang="ja-JP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：</a:t>
            </a:r>
            <a:r>
              <a:rPr lang="en-US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058-229-2222</a:t>
            </a:r>
            <a:r>
              <a:rPr lang="ja-JP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E</a:t>
            </a:r>
            <a:r>
              <a:rPr lang="ja-JP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ﾒｰﾙ：</a:t>
            </a:r>
            <a:r>
              <a:rPr lang="en-US" altLang="ja-JP" sz="1200" dirty="0">
                <a:solidFill>
                  <a:srgbClr val="000000"/>
                </a:solidFill>
                <a:latin typeface="HG正楷書体-PRO" pitchFamily="66" charset="-128"/>
                <a:ea typeface="HG正楷書体-PRO" pitchFamily="66" charset="-128"/>
                <a:cs typeface="Times New Roman" pitchFamily="18" charset="0"/>
              </a:rPr>
              <a:t>nomura@gijodai.ac.jp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0" y="508"/>
            <a:ext cx="9144000" cy="1416165"/>
          </a:xfrm>
          <a:prstGeom prst="rect">
            <a:avLst/>
          </a:prstGeom>
          <a:solidFill>
            <a:srgbClr val="CC0066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2400" b="1" kern="100" dirty="0">
                <a:solidFill>
                  <a:schemeClr val="tx1"/>
                </a:solidFill>
                <a:latin typeface="HG正楷書体-PRO" pitchFamily="66" charset="-128"/>
                <a:ea typeface="HG正楷書体-PRO" pitchFamily="66" charset="-128"/>
                <a:cs typeface="Times New Roman"/>
              </a:rPr>
              <a:t>第１</a:t>
            </a:r>
            <a:r>
              <a:rPr lang="ja-JP" altLang="en-US" sz="2400" b="1" kern="100" dirty="0">
                <a:solidFill>
                  <a:schemeClr val="tx1"/>
                </a:solidFill>
                <a:latin typeface="HG正楷書体-PRO" pitchFamily="66" charset="-128"/>
                <a:ea typeface="HG正楷書体-PRO" pitchFamily="66" charset="-128"/>
                <a:cs typeface="Times New Roman"/>
              </a:rPr>
              <a:t>３</a:t>
            </a:r>
            <a:r>
              <a:rPr lang="ja-JP" altLang="ja-JP" sz="2400" b="1" kern="100" dirty="0">
                <a:solidFill>
                  <a:schemeClr val="tx1"/>
                </a:solidFill>
                <a:latin typeface="HG正楷書体-PRO" pitchFamily="66" charset="-128"/>
                <a:ea typeface="HG正楷書体-PRO" pitchFamily="66" charset="-128"/>
                <a:cs typeface="Times New Roman"/>
              </a:rPr>
              <a:t>回岐阜女子大学全国書道展</a:t>
            </a:r>
            <a:r>
              <a:rPr lang="ja-JP" altLang="ja-JP" sz="3200" b="1" kern="100" dirty="0">
                <a:solidFill>
                  <a:schemeClr val="tx1"/>
                </a:solidFill>
                <a:latin typeface="HG正楷書体-PRO" pitchFamily="66" charset="-128"/>
                <a:ea typeface="HG正楷書体-PRO" pitchFamily="66" charset="-128"/>
                <a:cs typeface="Times New Roman"/>
              </a:rPr>
              <a:t>　</a:t>
            </a:r>
            <a:r>
              <a:rPr lang="ja-JP" altLang="en-US" sz="3200" b="1" kern="100" dirty="0">
                <a:solidFill>
                  <a:schemeClr val="tx1"/>
                </a:solidFill>
                <a:latin typeface="HG正楷書体-PRO" pitchFamily="66" charset="-128"/>
                <a:ea typeface="HG正楷書体-PRO" pitchFamily="66" charset="-128"/>
                <a:cs typeface="Times New Roman"/>
              </a:rPr>
              <a:t>高校生</a:t>
            </a:r>
            <a:r>
              <a:rPr lang="ja-JP" altLang="ja-JP" sz="3200" b="1" kern="100" dirty="0">
                <a:solidFill>
                  <a:schemeClr val="tx1"/>
                </a:solidFill>
                <a:latin typeface="HG正楷書体-PRO" pitchFamily="66" charset="-128"/>
                <a:ea typeface="HG正楷書体-PRO" pitchFamily="66" charset="-128"/>
                <a:cs typeface="Times New Roman"/>
              </a:rPr>
              <a:t>特別実技講座</a:t>
            </a:r>
            <a:endParaRPr lang="ja-JP" altLang="ja-JP" sz="3200" kern="100" dirty="0">
              <a:solidFill>
                <a:schemeClr val="tx1"/>
              </a:solidFill>
              <a:latin typeface="HG正楷書体-PRO" pitchFamily="66" charset="-128"/>
              <a:ea typeface="HG正楷書体-PRO" pitchFamily="66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659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76</Words>
  <Application>Microsoft Office PowerPoint</Application>
  <PresentationFormat>画面に合わせる (4:3)</PresentationFormat>
  <Paragraphs>63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nomura</dc:creator>
  <cp:lastModifiedBy>nomura</cp:lastModifiedBy>
  <cp:revision>2</cp:revision>
  <dcterms:created xsi:type="dcterms:W3CDTF">2014-09-01T02:40:41Z</dcterms:created>
  <dcterms:modified xsi:type="dcterms:W3CDTF">2014-09-01T02:45:41Z</dcterms:modified>
</cp:coreProperties>
</file>